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8" r:id="rId10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52"/>
    <p:restoredTop sz="94610"/>
  </p:normalViewPr>
  <p:slideViewPr>
    <p:cSldViewPr snapToGrid="0" snapToObjects="1">
      <p:cViewPr>
        <p:scale>
          <a:sx n="90" d="100"/>
          <a:sy n="90" d="100"/>
        </p:scale>
        <p:origin x="1176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0164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4" name="Google Shape;56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501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64937EF-7F5A-5150-5921-0354D3AB2FBB}"/>
              </a:ext>
            </a:extLst>
          </p:cNvPr>
          <p:cNvSpPr/>
          <p:nvPr userDrawn="1"/>
        </p:nvSpPr>
        <p:spPr>
          <a:xfrm>
            <a:off x="1" y="6000750"/>
            <a:ext cx="12192000" cy="8572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>
              <a:latin typeface="Century Gothic" panose="020B0502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1913DA-9BD6-4EFD-9346-859702E3D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6628"/>
            <a:ext cx="10515600" cy="590931"/>
          </a:xfrm>
        </p:spPr>
        <p:txBody>
          <a:bodyPr vert="horz" lIns="90000" tIns="45720" rIns="91440" bIns="45720" rtlCol="0" anchor="t">
            <a:spAutoFit/>
          </a:bodyPr>
          <a:lstStyle>
            <a:lvl1pPr>
              <a:defRPr lang="en-US" dirty="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3"/>
                    </a:gs>
                  </a:gsLst>
                  <a:lin ang="0" scaled="1"/>
                  <a:tileRect/>
                </a:gra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EF58AFD-780B-CF45-9BAB-90411DEDD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1968"/>
            <a:ext cx="2743200" cy="153888"/>
          </a:xfrm>
        </p:spPr>
        <p:txBody>
          <a:bodyPr lIns="0" tIns="0" rIns="0" bIns="0">
            <a:spAutoFit/>
          </a:bodyPr>
          <a:lstStyle>
            <a:lvl1pPr>
              <a:defRPr b="0" i="0" spc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fld id="{2F82BEDF-68CB-494D-95C2-E15CBC927B5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BA6C0AE-9331-BEAD-1CFC-DEC430259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1775"/>
            <a:ext cx="10515600" cy="1323439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>
              <a:defRPr b="0" i="0">
                <a:latin typeface="Century Gothic" panose="020B0502020202020204" pitchFamily="34" charset="0"/>
              </a:defRPr>
            </a:lvl1pPr>
            <a:lvl2pPr>
              <a:defRPr b="0" i="0">
                <a:latin typeface="Century Gothic" panose="020B0502020202020204" pitchFamily="34" charset="0"/>
              </a:defRPr>
            </a:lvl2pPr>
            <a:lvl3pPr>
              <a:defRPr b="0" i="0">
                <a:latin typeface="Century Gothic" panose="020B0502020202020204" pitchFamily="34" charset="0"/>
              </a:defRPr>
            </a:lvl3pPr>
            <a:lvl4pPr>
              <a:defRPr b="0" i="0">
                <a:latin typeface="Century Gothic" panose="020B0502020202020204" pitchFamily="34" charset="0"/>
              </a:defRPr>
            </a:lvl4pPr>
            <a:lvl5pPr>
              <a:defRPr b="0" i="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82CAD9C-48A8-8B33-B13C-759AB16431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ctr">
              <a:defRPr b="0" i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fld id="{3D15A401-7671-C64C-9815-4BDF2788496F}" type="datetime3">
              <a:rPr lang="en-IN" smtClean="0"/>
              <a:t>25 July 2026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BD742C1-65A3-C30D-CC60-1D7080D7C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1968"/>
            <a:ext cx="3843704" cy="153888"/>
          </a:xfr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en-IN" b="0" i="0" smtClean="0">
                <a:latin typeface="Garamond" panose="02020404030301010803" pitchFamily="18" charset="0"/>
                <a:cs typeface="Arial" panose="020B0604020202020204" pitchFamily="34" charset="0"/>
              </a:defRPr>
            </a:lvl1pPr>
          </a:lstStyle>
          <a:p>
            <a:r>
              <a:rPr lang="en-IN" dirty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111104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.png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5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5.png"/><Relationship Id="rId10" Type="http://schemas.openxmlformats.org/officeDocument/2006/relationships/image" Target="../media/image43.png"/><Relationship Id="rId4" Type="http://schemas.openxmlformats.org/officeDocument/2006/relationships/image" Target="../media/image21.png"/><Relationship Id="rId9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1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22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image" Target="../media/image5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1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.png"/><Relationship Id="rId9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570" y="753035"/>
            <a:ext cx="11049000" cy="57150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1487" y="2593465"/>
            <a:ext cx="3922777" cy="1718473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1411224" y="2471958"/>
            <a:ext cx="7620000" cy="13409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5280"/>
              </a:lnSpc>
              <a:buNone/>
            </a:pPr>
            <a:r>
              <a:rPr lang="en-US" sz="6000" b="1" kern="0" spc="-77" dirty="0">
                <a:solidFill>
                  <a:srgbClr val="38BDF8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SALES</a:t>
            </a:r>
            <a:r>
              <a:rPr lang="en-US" sz="4800" b="1" kern="0" spc="-77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
POST-MERGER </a:t>
            </a:r>
            <a:br>
              <a:rPr lang="en-US" sz="4800" b="1" kern="0" spc="-77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</a:br>
            <a:r>
              <a:rPr lang="en-US" sz="4800" b="1" kern="0" spc="-77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INTEGRATION </a:t>
            </a:r>
          </a:p>
          <a:p>
            <a:pPr marL="0" indent="0" algn="l">
              <a:lnSpc>
                <a:spcPts val="5280"/>
              </a:lnSpc>
              <a:buNone/>
            </a:pPr>
            <a:r>
              <a:rPr lang="en-US" sz="4800" b="1" kern="0" spc="-77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KICKOFF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7048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" y="762000"/>
            <a:ext cx="11049000" cy="552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" y="2695575"/>
            <a:ext cx="3429000" cy="27813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0" y="2981325"/>
            <a:ext cx="762000" cy="7620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7400" y="3133725"/>
            <a:ext cx="457200" cy="4572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1500" y="2695575"/>
            <a:ext cx="3429000" cy="27813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0" y="2981325"/>
            <a:ext cx="762000" cy="7620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7400" y="3133725"/>
            <a:ext cx="457200" cy="45720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1500" y="2695575"/>
            <a:ext cx="3429000" cy="278130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0" y="2981325"/>
            <a:ext cx="762000" cy="76200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7400" y="3133725"/>
            <a:ext cx="457200" cy="457200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762000" y="762000"/>
            <a:ext cx="12940337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58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Strategic Intent &amp; Goals</a:t>
            </a:r>
            <a:endParaRPr lang="en-US" sz="3600" dirty="0"/>
          </a:p>
        </p:txBody>
      </p:sp>
      <p:sp>
        <p:nvSpPr>
          <p:cNvPr id="15" name="Text 1"/>
          <p:cNvSpPr/>
          <p:nvPr/>
        </p:nvSpPr>
        <p:spPr>
          <a:xfrm>
            <a:off x="-457200" y="3933825"/>
            <a:ext cx="548640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kern="0" spc="-38" dirty="0">
                <a:solidFill>
                  <a:srgbClr val="E2E8F0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Protect Revenue</a:t>
            </a:r>
            <a:endParaRPr lang="en-US" sz="2400" dirty="0"/>
          </a:p>
        </p:txBody>
      </p:sp>
      <p:sp>
        <p:nvSpPr>
          <p:cNvPr id="16" name="Text 2"/>
          <p:cNvSpPr/>
          <p:nvPr/>
        </p:nvSpPr>
        <p:spPr>
          <a:xfrm>
            <a:off x="857250" y="4438650"/>
            <a:ext cx="28575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Ensure less than 2% churn for top 100 accounts during transition.</a:t>
            </a:r>
            <a:endParaRPr lang="en-US" sz="1500" dirty="0"/>
          </a:p>
        </p:txBody>
      </p:sp>
      <p:sp>
        <p:nvSpPr>
          <p:cNvPr id="17" name="Text 3"/>
          <p:cNvSpPr/>
          <p:nvPr/>
        </p:nvSpPr>
        <p:spPr>
          <a:xfrm>
            <a:off x="3901366" y="3933825"/>
            <a:ext cx="438912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kern="0" spc="-38" dirty="0">
                <a:solidFill>
                  <a:srgbClr val="E2E8F0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Drive Growth</a:t>
            </a:r>
            <a:endParaRPr lang="en-US" sz="2400" dirty="0"/>
          </a:p>
        </p:txBody>
      </p:sp>
      <p:sp>
        <p:nvSpPr>
          <p:cNvPr id="18" name="Text 4"/>
          <p:cNvSpPr/>
          <p:nvPr/>
        </p:nvSpPr>
        <p:spPr>
          <a:xfrm>
            <a:off x="4667250" y="4438650"/>
            <a:ext cx="28575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Build $100M in new joint pipeline value by Day 100.</a:t>
            </a:r>
            <a:endParaRPr lang="en-US" sz="1500" dirty="0"/>
          </a:p>
        </p:txBody>
      </p:sp>
      <p:sp>
        <p:nvSpPr>
          <p:cNvPr id="19" name="Text 5"/>
          <p:cNvSpPr/>
          <p:nvPr/>
        </p:nvSpPr>
        <p:spPr>
          <a:xfrm>
            <a:off x="7345606" y="3933825"/>
            <a:ext cx="512064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kern="0" spc="-38" dirty="0">
                <a:solidFill>
                  <a:srgbClr val="E2E8F0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Unified Engine</a:t>
            </a:r>
            <a:endParaRPr lang="en-US" sz="2400" dirty="0"/>
          </a:p>
        </p:txBody>
      </p:sp>
      <p:sp>
        <p:nvSpPr>
          <p:cNvPr id="20" name="Text 6"/>
          <p:cNvSpPr/>
          <p:nvPr/>
        </p:nvSpPr>
        <p:spPr>
          <a:xfrm>
            <a:off x="8477250" y="4438650"/>
            <a:ext cx="28575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Transform into a high-velocity global sales force.</a:t>
            </a:r>
            <a:endParaRPr lang="en-US" sz="1500" dirty="0"/>
          </a:p>
        </p:txBody>
      </p:sp>
      <p:sp>
        <p:nvSpPr>
          <p:cNvPr id="21" name="Holder 5">
            <a:extLst>
              <a:ext uri="{FF2B5EF4-FFF2-40B4-BE49-F238E27FC236}">
                <a16:creationId xmlns:a16="http://schemas.microsoft.com/office/drawing/2014/main" id="{05A76DE6-FBBB-6CB1-B4D9-8D4C2AFA704D}"/>
              </a:ext>
            </a:extLst>
          </p:cNvPr>
          <p:cNvSpPr txBox="1">
            <a:spLocks/>
          </p:cNvSpPr>
          <p:nvPr/>
        </p:nvSpPr>
        <p:spPr>
          <a:xfrm>
            <a:off x="300368" y="6394952"/>
            <a:ext cx="4521517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kern="1200" dirty="0">
                <a:solidFill>
                  <a:schemeClr val="bg1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© 100-Day Advisors    MandAPlaybook.com</a:t>
            </a:r>
            <a:endParaRPr lang="en-US" sz="1100" dirty="0">
              <a:solidFill>
                <a:schemeClr val="bg1"/>
              </a:solidFill>
              <a:effectLst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71BE86E-5C06-FD98-2716-2413C5AF1937}"/>
              </a:ext>
            </a:extLst>
          </p:cNvPr>
          <p:cNvSpPr txBox="1"/>
          <p:nvPr/>
        </p:nvSpPr>
        <p:spPr>
          <a:xfrm>
            <a:off x="11710930" y="634878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880D2F0-3C35-2043-9523-312B774CEF57}" type="slidenum">
              <a:rPr lang="en-US" sz="1100" smtClean="0">
                <a:solidFill>
                  <a:schemeClr val="bg1"/>
                </a:solidFill>
              </a:rPr>
              <a:t>2</a:t>
            </a:fld>
            <a:endParaRPr lang="en-US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" y="762000"/>
            <a:ext cx="11049000" cy="552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" y="2924175"/>
            <a:ext cx="5286375" cy="23241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4125" y="2924175"/>
            <a:ext cx="5286375" cy="23241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762000" y="762000"/>
            <a:ext cx="12401156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58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Vision of the End State</a:t>
            </a:r>
            <a:endParaRPr lang="en-US" sz="3600" dirty="0"/>
          </a:p>
        </p:txBody>
      </p:sp>
      <p:sp>
        <p:nvSpPr>
          <p:cNvPr id="8" name="Text 1"/>
          <p:cNvSpPr/>
          <p:nvPr/>
        </p:nvSpPr>
        <p:spPr>
          <a:xfrm>
            <a:off x="952500" y="3305175"/>
            <a:ext cx="731520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-38" dirty="0">
                <a:solidFill>
                  <a:srgbClr val="38BDF8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Unified Organization</a:t>
            </a:r>
            <a:endParaRPr lang="en-US" sz="2400" dirty="0"/>
          </a:p>
        </p:txBody>
      </p:sp>
      <p:sp>
        <p:nvSpPr>
          <p:cNvPr id="9" name="Text 2"/>
          <p:cNvSpPr/>
          <p:nvPr/>
        </p:nvSpPr>
        <p:spPr>
          <a:xfrm>
            <a:off x="952500" y="3810000"/>
            <a:ext cx="4524375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Single Global Sales Org under the CRO by Day 100. Hybrid leadership model (15% shared roles) supports the transition.</a:t>
            </a:r>
            <a:endParaRPr lang="en-US" sz="1500" dirty="0"/>
          </a:p>
        </p:txBody>
      </p:sp>
      <p:sp>
        <p:nvSpPr>
          <p:cNvPr id="10" name="Text 3"/>
          <p:cNvSpPr/>
          <p:nvPr/>
        </p:nvSpPr>
        <p:spPr>
          <a:xfrm>
            <a:off x="6715125" y="3305175"/>
            <a:ext cx="658368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2400" b="1" kern="0" spc="-38" dirty="0">
                <a:solidFill>
                  <a:srgbClr val="38BDF8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Integrated Systems</a:t>
            </a:r>
            <a:endParaRPr lang="en-US" sz="2400" dirty="0"/>
          </a:p>
        </p:txBody>
      </p:sp>
      <p:sp>
        <p:nvSpPr>
          <p:cNvPr id="11" name="Text 4"/>
          <p:cNvSpPr/>
          <p:nvPr/>
        </p:nvSpPr>
        <p:spPr>
          <a:xfrm>
            <a:off x="6715125" y="3810000"/>
            <a:ext cx="4524375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Salesforce as the sole CRM by Day 60. Unified RevOps platform live by Day 60 for full pipeline visibility.</a:t>
            </a:r>
            <a:endParaRPr lang="en-US" sz="1500" dirty="0"/>
          </a:p>
        </p:txBody>
      </p:sp>
      <p:sp>
        <p:nvSpPr>
          <p:cNvPr id="12" name="Holder 5">
            <a:extLst>
              <a:ext uri="{FF2B5EF4-FFF2-40B4-BE49-F238E27FC236}">
                <a16:creationId xmlns:a16="http://schemas.microsoft.com/office/drawing/2014/main" id="{363D9A20-DBC7-4E26-F9A1-8B4EFC8E583E}"/>
              </a:ext>
            </a:extLst>
          </p:cNvPr>
          <p:cNvSpPr txBox="1">
            <a:spLocks/>
          </p:cNvSpPr>
          <p:nvPr/>
        </p:nvSpPr>
        <p:spPr>
          <a:xfrm>
            <a:off x="300368" y="6424932"/>
            <a:ext cx="4521517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kern="1200" dirty="0">
                <a:solidFill>
                  <a:schemeClr val="bg1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© 100-Day Advisors    MandAPlaybook.com</a:t>
            </a:r>
            <a:endParaRPr lang="en-US" sz="1100" dirty="0">
              <a:solidFill>
                <a:schemeClr val="bg1"/>
              </a:solidFill>
              <a:effectLst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D3875C-6741-6B1C-72E0-0DA8089888B6}"/>
              </a:ext>
            </a:extLst>
          </p:cNvPr>
          <p:cNvSpPr txBox="1"/>
          <p:nvPr/>
        </p:nvSpPr>
        <p:spPr>
          <a:xfrm>
            <a:off x="11710930" y="637876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880D2F0-3C35-2043-9523-312B774CEF57}" type="slidenum">
              <a:rPr lang="en-US" sz="1100" smtClean="0">
                <a:solidFill>
                  <a:schemeClr val="bg1"/>
                </a:solidFill>
              </a:rPr>
              <a:t>3</a:t>
            </a:fld>
            <a:endParaRPr lang="en-US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" y="762000"/>
            <a:ext cx="11049000" cy="552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" y="4257675"/>
            <a:ext cx="11049000" cy="381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" y="4276725"/>
            <a:ext cx="2541240" cy="143619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20" y="2840534"/>
            <a:ext cx="2541240" cy="143619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064" y="2840534"/>
            <a:ext cx="2104341" cy="1436191"/>
          </a:xfrm>
          <a:prstGeom prst="rect">
            <a:avLst/>
          </a:prstGeom>
        </p:spPr>
      </p:pic>
      <p:sp>
        <p:nvSpPr>
          <p:cNvPr id="10" name="Text 0"/>
          <p:cNvSpPr/>
          <p:nvPr/>
        </p:nvSpPr>
        <p:spPr>
          <a:xfrm>
            <a:off x="762000" y="762000"/>
            <a:ext cx="10858500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58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Integration Timeline</a:t>
            </a:r>
            <a:endParaRPr lang="en-US" sz="3600" dirty="0"/>
          </a:p>
        </p:txBody>
      </p:sp>
      <p:sp>
        <p:nvSpPr>
          <p:cNvPr id="11" name="Text 1"/>
          <p:cNvSpPr/>
          <p:nvPr/>
        </p:nvSpPr>
        <p:spPr>
          <a:xfrm>
            <a:off x="-177180" y="4419600"/>
            <a:ext cx="4038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kern="0" spc="-24" dirty="0">
                <a:solidFill>
                  <a:srgbClr val="38BDF8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Phase 1: Pre-Planning</a:t>
            </a:r>
            <a:endParaRPr lang="en-US" sz="1500" dirty="0"/>
          </a:p>
        </p:txBody>
      </p:sp>
      <p:sp>
        <p:nvSpPr>
          <p:cNvPr id="12" name="Text 2"/>
          <p:cNvSpPr/>
          <p:nvPr/>
        </p:nvSpPr>
        <p:spPr>
          <a:xfrm>
            <a:off x="714375" y="4695825"/>
            <a:ext cx="225549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Day -60 to 0</a:t>
            </a:r>
            <a:r>
              <a:rPr lang="en-US" sz="12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
Clean room analysis &amp; org design approval.</a:t>
            </a:r>
            <a:endParaRPr lang="en-US" sz="1200" dirty="0"/>
          </a:p>
        </p:txBody>
      </p:sp>
      <p:sp>
        <p:nvSpPr>
          <p:cNvPr id="13" name="Text 3"/>
          <p:cNvSpPr/>
          <p:nvPr/>
        </p:nvSpPr>
        <p:spPr>
          <a:xfrm>
            <a:off x="2925440" y="2983409"/>
            <a:ext cx="3505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kern="0" spc="-24" dirty="0">
                <a:solidFill>
                  <a:srgbClr val="38BDF8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Phase 2: Day 1</a:t>
            </a:r>
            <a:endParaRPr lang="en-US" sz="1500" dirty="0"/>
          </a:p>
        </p:txBody>
      </p:sp>
      <p:sp>
        <p:nvSpPr>
          <p:cNvPr id="14" name="Text 4"/>
          <p:cNvSpPr/>
          <p:nvPr/>
        </p:nvSpPr>
        <p:spPr>
          <a:xfrm>
            <a:off x="3550295" y="3259634"/>
            <a:ext cx="2255490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Close</a:t>
            </a:r>
            <a:r>
              <a:rPr lang="en-US" sz="12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
Legal close &amp; joint </a:t>
            </a:r>
            <a:br>
              <a:rPr lang="en-US" sz="12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</a:br>
            <a:r>
              <a:rPr lang="en-US" sz="12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leadership town hall.</a:t>
            </a:r>
            <a:endParaRPr lang="en-US" sz="1200" dirty="0"/>
          </a:p>
        </p:txBody>
      </p:sp>
      <p:sp>
        <p:nvSpPr>
          <p:cNvPr id="17" name="Text 7"/>
          <p:cNvSpPr/>
          <p:nvPr/>
        </p:nvSpPr>
        <p:spPr>
          <a:xfrm>
            <a:off x="6778820" y="2983409"/>
            <a:ext cx="372286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kern="0" spc="-24" dirty="0">
                <a:solidFill>
                  <a:srgbClr val="38BDF8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Phase 2: Execution</a:t>
            </a:r>
            <a:endParaRPr lang="en-US" sz="1500" dirty="0"/>
          </a:p>
        </p:txBody>
      </p:sp>
      <p:sp>
        <p:nvSpPr>
          <p:cNvPr id="18" name="Text 8"/>
          <p:cNvSpPr/>
          <p:nvPr/>
        </p:nvSpPr>
        <p:spPr>
          <a:xfrm>
            <a:off x="7513813" y="3259634"/>
            <a:ext cx="1867718" cy="7313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Day 61 to 100</a:t>
            </a:r>
            <a:br>
              <a:rPr lang="en-US" sz="1200" b="1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</a:br>
            <a:r>
              <a:rPr lang="en-US" sz="1200" b="1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Complete rep training </a:t>
            </a:r>
            <a:r>
              <a:rPr lang="en-US" sz="12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
Full CRM migration &amp; commission go-live.</a:t>
            </a:r>
            <a:endParaRPr lang="en-US" sz="1200" dirty="0"/>
          </a:p>
        </p:txBody>
      </p:sp>
      <p:sp>
        <p:nvSpPr>
          <p:cNvPr id="8" name="Holder 5">
            <a:extLst>
              <a:ext uri="{FF2B5EF4-FFF2-40B4-BE49-F238E27FC236}">
                <a16:creationId xmlns:a16="http://schemas.microsoft.com/office/drawing/2014/main" id="{7C9EC4E7-8E25-8192-BAA3-4D1E289382E0}"/>
              </a:ext>
            </a:extLst>
          </p:cNvPr>
          <p:cNvSpPr txBox="1">
            <a:spLocks/>
          </p:cNvSpPr>
          <p:nvPr/>
        </p:nvSpPr>
        <p:spPr>
          <a:xfrm>
            <a:off x="300368" y="6424932"/>
            <a:ext cx="4521517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kern="1200" dirty="0">
                <a:solidFill>
                  <a:schemeClr val="bg1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© 100-Day Advisors    MandAPlaybook.com</a:t>
            </a:r>
            <a:endParaRPr lang="en-US" sz="1100" dirty="0">
              <a:solidFill>
                <a:schemeClr val="bg1"/>
              </a:solidFill>
              <a:effectLst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B2D75B-BADD-4797-6A60-75E15DFA369B}"/>
              </a:ext>
            </a:extLst>
          </p:cNvPr>
          <p:cNvSpPr txBox="1"/>
          <p:nvPr/>
        </p:nvSpPr>
        <p:spPr>
          <a:xfrm>
            <a:off x="11710930" y="637876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880D2F0-3C35-2043-9523-312B774CEF57}" type="slidenum">
              <a:rPr lang="en-US" sz="1100" smtClean="0">
                <a:solidFill>
                  <a:schemeClr val="bg1"/>
                </a:solidFill>
              </a:rPr>
              <a:t>4</a:t>
            </a:fld>
            <a:endParaRPr lang="en-US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" y="762000"/>
            <a:ext cx="11049000" cy="552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" y="2608064"/>
            <a:ext cx="11049000" cy="295632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2798564"/>
            <a:ext cx="2451199" cy="56376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3199" y="2798564"/>
            <a:ext cx="1225600" cy="56376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8799" y="2798564"/>
            <a:ext cx="1967805" cy="56376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6604" y="2798564"/>
            <a:ext cx="5023396" cy="563761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3362325"/>
            <a:ext cx="2451199" cy="50289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3199" y="3362325"/>
            <a:ext cx="1225600" cy="50289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8799" y="3362325"/>
            <a:ext cx="1967805" cy="50289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6604" y="3362325"/>
            <a:ext cx="5023396" cy="50289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3865215"/>
            <a:ext cx="2451199" cy="50289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3199" y="3865215"/>
            <a:ext cx="1225600" cy="50289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8799" y="3865215"/>
            <a:ext cx="1967805" cy="50289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6604" y="3865215"/>
            <a:ext cx="5023396" cy="502890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4368105"/>
            <a:ext cx="2451199" cy="502890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3199" y="4368105"/>
            <a:ext cx="1225600" cy="502890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8799" y="4368105"/>
            <a:ext cx="1967805" cy="502890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6604" y="4368105"/>
            <a:ext cx="5023396" cy="502890"/>
          </a:xfrm>
          <a:prstGeom prst="rect">
            <a:avLst/>
          </a:prstGeom>
        </p:spPr>
      </p:pic>
      <p:sp>
        <p:nvSpPr>
          <p:cNvPr id="22" name="Text 0"/>
          <p:cNvSpPr/>
          <p:nvPr/>
        </p:nvSpPr>
        <p:spPr>
          <a:xfrm>
            <a:off x="762000" y="762000"/>
            <a:ext cx="11322794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58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Extent of Integration</a:t>
            </a:r>
            <a:endParaRPr lang="en-US" sz="3600" dirty="0"/>
          </a:p>
        </p:txBody>
      </p:sp>
      <p:sp>
        <p:nvSpPr>
          <p:cNvPr id="23" name="Text 1"/>
          <p:cNvSpPr/>
          <p:nvPr/>
        </p:nvSpPr>
        <p:spPr>
          <a:xfrm>
            <a:off x="876300" y="2798564"/>
            <a:ext cx="2222599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640"/>
              </a:lnSpc>
              <a:buNone/>
            </a:pPr>
            <a:r>
              <a:rPr lang="en-US" sz="1650" dirty="0">
                <a:solidFill>
                  <a:srgbClr val="F1F5F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Area</a:t>
            </a:r>
            <a:endParaRPr lang="en-US" sz="1650" dirty="0"/>
          </a:p>
        </p:txBody>
      </p:sp>
      <p:sp>
        <p:nvSpPr>
          <p:cNvPr id="24" name="Text 2"/>
          <p:cNvSpPr/>
          <p:nvPr/>
        </p:nvSpPr>
        <p:spPr>
          <a:xfrm>
            <a:off x="3327499" y="2798564"/>
            <a:ext cx="1022787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640"/>
              </a:lnSpc>
              <a:buNone/>
            </a:pPr>
            <a:r>
              <a:rPr lang="en-US" sz="1650" dirty="0">
                <a:solidFill>
                  <a:srgbClr val="F1F5F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Level</a:t>
            </a:r>
            <a:endParaRPr lang="en-US" sz="1650" dirty="0"/>
          </a:p>
        </p:txBody>
      </p:sp>
      <p:sp>
        <p:nvSpPr>
          <p:cNvPr id="25" name="Text 3"/>
          <p:cNvSpPr/>
          <p:nvPr/>
        </p:nvSpPr>
        <p:spPr>
          <a:xfrm>
            <a:off x="4553099" y="2798564"/>
            <a:ext cx="1777983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640"/>
              </a:lnSpc>
              <a:buNone/>
            </a:pPr>
            <a:r>
              <a:rPr lang="en-US" sz="1650" dirty="0">
                <a:solidFill>
                  <a:srgbClr val="F1F5F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Timeline</a:t>
            </a:r>
            <a:endParaRPr lang="en-US" sz="1650" dirty="0"/>
          </a:p>
        </p:txBody>
      </p:sp>
      <p:sp>
        <p:nvSpPr>
          <p:cNvPr id="26" name="Text 4"/>
          <p:cNvSpPr/>
          <p:nvPr/>
        </p:nvSpPr>
        <p:spPr>
          <a:xfrm>
            <a:off x="6520904" y="2798564"/>
            <a:ext cx="4794796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640"/>
              </a:lnSpc>
              <a:buNone/>
            </a:pPr>
            <a:r>
              <a:rPr lang="en-US" sz="1650" dirty="0">
                <a:solidFill>
                  <a:srgbClr val="F1F5F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Key Outcome</a:t>
            </a:r>
            <a:endParaRPr lang="en-US" sz="1650" dirty="0"/>
          </a:p>
        </p:txBody>
      </p:sp>
      <p:sp>
        <p:nvSpPr>
          <p:cNvPr id="27" name="Text 5"/>
          <p:cNvSpPr/>
          <p:nvPr/>
        </p:nvSpPr>
        <p:spPr>
          <a:xfrm>
            <a:off x="876300" y="3505200"/>
            <a:ext cx="246888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Organization</a:t>
            </a:r>
            <a:endParaRPr lang="en-US" sz="1350" dirty="0"/>
          </a:p>
        </p:txBody>
      </p:sp>
      <p:sp>
        <p:nvSpPr>
          <p:cNvPr id="28" name="Text 6"/>
          <p:cNvSpPr/>
          <p:nvPr/>
        </p:nvSpPr>
        <p:spPr>
          <a:xfrm>
            <a:off x="3327499" y="3362325"/>
            <a:ext cx="997000" cy="502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High</a:t>
            </a:r>
            <a:endParaRPr lang="en-US" sz="1350" dirty="0"/>
          </a:p>
        </p:txBody>
      </p:sp>
      <p:sp>
        <p:nvSpPr>
          <p:cNvPr id="29" name="Text 7"/>
          <p:cNvSpPr/>
          <p:nvPr/>
        </p:nvSpPr>
        <p:spPr>
          <a:xfrm>
            <a:off x="4553099" y="3362325"/>
            <a:ext cx="2121457" cy="502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Day 1-90</a:t>
            </a:r>
            <a:endParaRPr lang="en-US" sz="1350" dirty="0"/>
          </a:p>
        </p:txBody>
      </p:sp>
      <p:sp>
        <p:nvSpPr>
          <p:cNvPr id="30" name="Text 8"/>
          <p:cNvSpPr/>
          <p:nvPr/>
        </p:nvSpPr>
        <p:spPr>
          <a:xfrm>
            <a:off x="6520904" y="3362325"/>
            <a:ext cx="6676831" cy="502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Unified global reporting structure</a:t>
            </a:r>
            <a:endParaRPr lang="en-US" sz="1350" dirty="0"/>
          </a:p>
        </p:txBody>
      </p:sp>
      <p:sp>
        <p:nvSpPr>
          <p:cNvPr id="31" name="Text 9"/>
          <p:cNvSpPr/>
          <p:nvPr/>
        </p:nvSpPr>
        <p:spPr>
          <a:xfrm>
            <a:off x="876300" y="4008090"/>
            <a:ext cx="144018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Systems</a:t>
            </a:r>
            <a:endParaRPr lang="en-US" sz="1350" dirty="0"/>
          </a:p>
        </p:txBody>
      </p:sp>
      <p:sp>
        <p:nvSpPr>
          <p:cNvPr id="32" name="Text 10"/>
          <p:cNvSpPr/>
          <p:nvPr/>
        </p:nvSpPr>
        <p:spPr>
          <a:xfrm>
            <a:off x="3327499" y="3865215"/>
            <a:ext cx="997000" cy="502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High</a:t>
            </a:r>
            <a:endParaRPr lang="en-US" sz="1350" dirty="0"/>
          </a:p>
        </p:txBody>
      </p:sp>
      <p:sp>
        <p:nvSpPr>
          <p:cNvPr id="33" name="Text 11"/>
          <p:cNvSpPr/>
          <p:nvPr/>
        </p:nvSpPr>
        <p:spPr>
          <a:xfrm>
            <a:off x="4553099" y="3865215"/>
            <a:ext cx="2424522" cy="502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Day 1-60</a:t>
            </a:r>
            <a:endParaRPr lang="en-US" sz="1350" dirty="0"/>
          </a:p>
        </p:txBody>
      </p:sp>
      <p:sp>
        <p:nvSpPr>
          <p:cNvPr id="34" name="Text 12"/>
          <p:cNvSpPr/>
          <p:nvPr/>
        </p:nvSpPr>
        <p:spPr>
          <a:xfrm>
            <a:off x="6520904" y="3865215"/>
            <a:ext cx="6480453" cy="502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Single CRM (Salesforce) migration</a:t>
            </a:r>
            <a:endParaRPr lang="en-US" sz="1350" dirty="0"/>
          </a:p>
        </p:txBody>
      </p:sp>
      <p:sp>
        <p:nvSpPr>
          <p:cNvPr id="35" name="Text 13"/>
          <p:cNvSpPr/>
          <p:nvPr/>
        </p:nvSpPr>
        <p:spPr>
          <a:xfrm>
            <a:off x="876300" y="4510980"/>
            <a:ext cx="246888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Compensation</a:t>
            </a:r>
            <a:endParaRPr lang="en-US" sz="1350" dirty="0"/>
          </a:p>
        </p:txBody>
      </p:sp>
      <p:sp>
        <p:nvSpPr>
          <p:cNvPr id="36" name="Text 14"/>
          <p:cNvSpPr/>
          <p:nvPr/>
        </p:nvSpPr>
        <p:spPr>
          <a:xfrm>
            <a:off x="3327499" y="4368105"/>
            <a:ext cx="997000" cy="502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High</a:t>
            </a:r>
            <a:endParaRPr lang="en-US" sz="1350" dirty="0"/>
          </a:p>
        </p:txBody>
      </p:sp>
      <p:sp>
        <p:nvSpPr>
          <p:cNvPr id="37" name="Text 15"/>
          <p:cNvSpPr/>
          <p:nvPr/>
        </p:nvSpPr>
        <p:spPr>
          <a:xfrm>
            <a:off x="4553099" y="4368105"/>
            <a:ext cx="2424522" cy="502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Day 1-60</a:t>
            </a:r>
            <a:endParaRPr lang="en-US" sz="1350" dirty="0"/>
          </a:p>
        </p:txBody>
      </p:sp>
      <p:sp>
        <p:nvSpPr>
          <p:cNvPr id="38" name="Text 16"/>
          <p:cNvSpPr/>
          <p:nvPr/>
        </p:nvSpPr>
        <p:spPr>
          <a:xfrm>
            <a:off x="6520904" y="4368105"/>
            <a:ext cx="6087699" cy="502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Unified commission plan go-live</a:t>
            </a:r>
            <a:endParaRPr lang="en-US" sz="1350" dirty="0"/>
          </a:p>
        </p:txBody>
      </p:sp>
      <p:sp>
        <p:nvSpPr>
          <p:cNvPr id="39" name="Text 17"/>
          <p:cNvSpPr/>
          <p:nvPr/>
        </p:nvSpPr>
        <p:spPr>
          <a:xfrm>
            <a:off x="876300" y="5013871"/>
            <a:ext cx="10287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Brand</a:t>
            </a:r>
            <a:endParaRPr lang="en-US" sz="1350" dirty="0"/>
          </a:p>
        </p:txBody>
      </p:sp>
      <p:sp>
        <p:nvSpPr>
          <p:cNvPr id="40" name="Text 18"/>
          <p:cNvSpPr/>
          <p:nvPr/>
        </p:nvSpPr>
        <p:spPr>
          <a:xfrm>
            <a:off x="3327499" y="4870996"/>
            <a:ext cx="997000" cy="502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High</a:t>
            </a:r>
            <a:endParaRPr lang="en-US" sz="1350" dirty="0"/>
          </a:p>
        </p:txBody>
      </p:sp>
      <p:sp>
        <p:nvSpPr>
          <p:cNvPr id="41" name="Text 19"/>
          <p:cNvSpPr/>
          <p:nvPr/>
        </p:nvSpPr>
        <p:spPr>
          <a:xfrm>
            <a:off x="4553099" y="4870996"/>
            <a:ext cx="1818392" cy="502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Day  1-100</a:t>
            </a:r>
            <a:endParaRPr lang="en-US" sz="1350" dirty="0"/>
          </a:p>
        </p:txBody>
      </p:sp>
      <p:sp>
        <p:nvSpPr>
          <p:cNvPr id="42" name="Text 20"/>
          <p:cNvSpPr/>
          <p:nvPr/>
        </p:nvSpPr>
        <p:spPr>
          <a:xfrm>
            <a:off x="6520904" y="4870996"/>
            <a:ext cx="5694944" cy="502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Updated collateral &amp; identity</a:t>
            </a:r>
            <a:endParaRPr lang="en-US" sz="1350" dirty="0"/>
          </a:p>
        </p:txBody>
      </p:sp>
      <p:sp>
        <p:nvSpPr>
          <p:cNvPr id="43" name="Holder 5">
            <a:extLst>
              <a:ext uri="{FF2B5EF4-FFF2-40B4-BE49-F238E27FC236}">
                <a16:creationId xmlns:a16="http://schemas.microsoft.com/office/drawing/2014/main" id="{8F1F2A23-2274-E1EB-4C50-F1568F9C6E66}"/>
              </a:ext>
            </a:extLst>
          </p:cNvPr>
          <p:cNvSpPr txBox="1">
            <a:spLocks/>
          </p:cNvSpPr>
          <p:nvPr/>
        </p:nvSpPr>
        <p:spPr>
          <a:xfrm>
            <a:off x="300368" y="6424932"/>
            <a:ext cx="4521517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kern="1200" dirty="0">
                <a:solidFill>
                  <a:schemeClr val="bg1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© 100-Day Advisors    MandAPlaybook.com</a:t>
            </a:r>
            <a:endParaRPr lang="en-US" sz="1100" dirty="0">
              <a:solidFill>
                <a:schemeClr val="bg1"/>
              </a:solidFill>
              <a:effectLst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39ED77B-5E5F-C7C3-35BD-77F546FA951F}"/>
              </a:ext>
            </a:extLst>
          </p:cNvPr>
          <p:cNvSpPr txBox="1"/>
          <p:nvPr/>
        </p:nvSpPr>
        <p:spPr>
          <a:xfrm>
            <a:off x="11710930" y="637876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880D2F0-3C35-2043-9523-312B774CEF57}" type="slidenum">
              <a:rPr lang="en-US" sz="1100" smtClean="0">
                <a:solidFill>
                  <a:schemeClr val="bg1"/>
                </a:solidFill>
              </a:rPr>
              <a:t>5</a:t>
            </a:fld>
            <a:endParaRPr lang="en-US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050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" y="762000"/>
            <a:ext cx="11049000" cy="552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0" y="2243138"/>
            <a:ext cx="8572500" cy="9906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2624138"/>
            <a:ext cx="285750" cy="2286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0" y="3471863"/>
            <a:ext cx="8572500" cy="9906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3852863"/>
            <a:ext cx="200025" cy="2286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0" y="4700588"/>
            <a:ext cx="8572500" cy="9906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0250" y="5081588"/>
            <a:ext cx="285750" cy="228600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762000" y="762000"/>
            <a:ext cx="10858500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58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Non-Negotiables</a:t>
            </a:r>
            <a:endParaRPr lang="en-US" sz="3600" dirty="0"/>
          </a:p>
        </p:txBody>
      </p:sp>
      <p:sp>
        <p:nvSpPr>
          <p:cNvPr id="12" name="Text 1"/>
          <p:cNvSpPr/>
          <p:nvPr/>
        </p:nvSpPr>
        <p:spPr>
          <a:xfrm>
            <a:off x="2381250" y="2243138"/>
            <a:ext cx="7810500" cy="990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No Pre-Close Outreach</a:t>
            </a: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
All client communications must be approved by Legal/Comms prior to July 1.</a:t>
            </a:r>
            <a:endParaRPr lang="en-US" sz="1500" dirty="0"/>
          </a:p>
        </p:txBody>
      </p:sp>
      <p:sp>
        <p:nvSpPr>
          <p:cNvPr id="13" name="Text 2"/>
          <p:cNvSpPr/>
          <p:nvPr/>
        </p:nvSpPr>
        <p:spPr>
          <a:xfrm>
            <a:off x="2381250" y="3471863"/>
            <a:ext cx="7810500" cy="990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No Shadow Systems</a:t>
            </a: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
All deal tracking must occur in Salesforce; no external spreadsheets allowed.</a:t>
            </a:r>
            <a:endParaRPr lang="en-US" sz="1500" dirty="0"/>
          </a:p>
        </p:txBody>
      </p:sp>
      <p:sp>
        <p:nvSpPr>
          <p:cNvPr id="14" name="Text 3"/>
          <p:cNvSpPr/>
          <p:nvPr/>
        </p:nvSpPr>
        <p:spPr>
          <a:xfrm>
            <a:off x="2381250" y="4700588"/>
            <a:ext cx="7810500" cy="990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Talent Retention Priority</a:t>
            </a: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
Retention bonuses disbursed within 14 days; no hiring freezes on key roles.</a:t>
            </a:r>
            <a:endParaRPr lang="en-US" sz="1500" dirty="0"/>
          </a:p>
        </p:txBody>
      </p:sp>
      <p:sp>
        <p:nvSpPr>
          <p:cNvPr id="15" name="Holder 5">
            <a:extLst>
              <a:ext uri="{FF2B5EF4-FFF2-40B4-BE49-F238E27FC236}">
                <a16:creationId xmlns:a16="http://schemas.microsoft.com/office/drawing/2014/main" id="{79540654-7717-5688-18DC-A11DAA0C038D}"/>
              </a:ext>
            </a:extLst>
          </p:cNvPr>
          <p:cNvSpPr txBox="1">
            <a:spLocks/>
          </p:cNvSpPr>
          <p:nvPr/>
        </p:nvSpPr>
        <p:spPr>
          <a:xfrm>
            <a:off x="300368" y="6424932"/>
            <a:ext cx="4521517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kern="1200" dirty="0">
                <a:solidFill>
                  <a:schemeClr val="bg1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© 100-Day Advisors    MandAPlaybook.com</a:t>
            </a:r>
            <a:endParaRPr lang="en-US" sz="1100" dirty="0">
              <a:solidFill>
                <a:schemeClr val="bg1"/>
              </a:solidFill>
              <a:effectLst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1B2673-7B29-63A1-0348-F283DCBCD442}"/>
              </a:ext>
            </a:extLst>
          </p:cNvPr>
          <p:cNvSpPr txBox="1"/>
          <p:nvPr/>
        </p:nvSpPr>
        <p:spPr>
          <a:xfrm>
            <a:off x="11710930" y="637876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880D2F0-3C35-2043-9523-312B774CEF57}" type="slidenum">
              <a:rPr lang="en-US" sz="1100" smtClean="0">
                <a:solidFill>
                  <a:schemeClr val="bg1"/>
                </a:solidFill>
              </a:rPr>
              <a:t>6</a:t>
            </a:fld>
            <a:endParaRPr lang="en-US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7239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" y="762000"/>
            <a:ext cx="11049000" cy="552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" y="2608064"/>
            <a:ext cx="11049000" cy="295632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2798564"/>
            <a:ext cx="2606576" cy="563761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8576" y="2798564"/>
            <a:ext cx="1512391" cy="563761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0967" y="2798564"/>
            <a:ext cx="6549033" cy="563761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3362325"/>
            <a:ext cx="2606576" cy="50289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8576" y="3362325"/>
            <a:ext cx="1512391" cy="502890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0967" y="3362325"/>
            <a:ext cx="6549033" cy="502890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3865215"/>
            <a:ext cx="2606576" cy="502890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8576" y="3865215"/>
            <a:ext cx="1512391" cy="502890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0967" y="3865215"/>
            <a:ext cx="6549033" cy="50289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4368105"/>
            <a:ext cx="2606576" cy="502890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8576" y="4368105"/>
            <a:ext cx="1512391" cy="502890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0967" y="4368105"/>
            <a:ext cx="6549033" cy="502890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762000" y="762000"/>
            <a:ext cx="10858500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58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Risks &amp; Mitigations</a:t>
            </a:r>
            <a:endParaRPr lang="en-US" sz="3600" dirty="0"/>
          </a:p>
        </p:txBody>
      </p:sp>
      <p:sp>
        <p:nvSpPr>
          <p:cNvPr id="19" name="Text 1"/>
          <p:cNvSpPr/>
          <p:nvPr/>
        </p:nvSpPr>
        <p:spPr>
          <a:xfrm>
            <a:off x="876300" y="2798564"/>
            <a:ext cx="2377976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640"/>
              </a:lnSpc>
              <a:buNone/>
            </a:pPr>
            <a:r>
              <a:rPr lang="en-US" sz="1650" dirty="0">
                <a:solidFill>
                  <a:srgbClr val="F1F5F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Risk</a:t>
            </a:r>
            <a:endParaRPr lang="en-US" sz="1650" dirty="0"/>
          </a:p>
        </p:txBody>
      </p:sp>
      <p:sp>
        <p:nvSpPr>
          <p:cNvPr id="20" name="Text 2"/>
          <p:cNvSpPr/>
          <p:nvPr/>
        </p:nvSpPr>
        <p:spPr>
          <a:xfrm>
            <a:off x="3482876" y="2798564"/>
            <a:ext cx="1283791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640"/>
              </a:lnSpc>
              <a:buNone/>
            </a:pPr>
            <a:r>
              <a:rPr lang="en-US" sz="1650" dirty="0">
                <a:solidFill>
                  <a:srgbClr val="F1F5F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Impact</a:t>
            </a:r>
            <a:endParaRPr lang="en-US" sz="1650" dirty="0"/>
          </a:p>
        </p:txBody>
      </p:sp>
      <p:sp>
        <p:nvSpPr>
          <p:cNvPr id="21" name="Text 3"/>
          <p:cNvSpPr/>
          <p:nvPr/>
        </p:nvSpPr>
        <p:spPr>
          <a:xfrm>
            <a:off x="4995267" y="2798564"/>
            <a:ext cx="6320433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640"/>
              </a:lnSpc>
              <a:buNone/>
            </a:pPr>
            <a:r>
              <a:rPr lang="en-US" sz="1650" dirty="0">
                <a:solidFill>
                  <a:srgbClr val="F1F5F9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Mitigation Plan</a:t>
            </a:r>
            <a:endParaRPr lang="en-US" sz="1650" dirty="0"/>
          </a:p>
        </p:txBody>
      </p:sp>
      <p:sp>
        <p:nvSpPr>
          <p:cNvPr id="22" name="Text 4"/>
          <p:cNvSpPr/>
          <p:nvPr/>
        </p:nvSpPr>
        <p:spPr>
          <a:xfrm>
            <a:off x="876300" y="3505200"/>
            <a:ext cx="329184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Talent Attrition</a:t>
            </a:r>
            <a:endParaRPr lang="en-US" sz="1350" dirty="0"/>
          </a:p>
        </p:txBody>
      </p:sp>
      <p:sp>
        <p:nvSpPr>
          <p:cNvPr id="23" name="Text 5"/>
          <p:cNvSpPr/>
          <p:nvPr/>
        </p:nvSpPr>
        <p:spPr>
          <a:xfrm>
            <a:off x="3482876" y="3362325"/>
            <a:ext cx="1283791" cy="502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High</a:t>
            </a:r>
            <a:endParaRPr lang="en-US" sz="1350" dirty="0"/>
          </a:p>
        </p:txBody>
      </p:sp>
      <p:sp>
        <p:nvSpPr>
          <p:cNvPr id="24" name="Text 6"/>
          <p:cNvSpPr/>
          <p:nvPr/>
        </p:nvSpPr>
        <p:spPr>
          <a:xfrm>
            <a:off x="4995267" y="3362325"/>
            <a:ext cx="8935131" cy="502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Immediate retention bonuses &amp; career pathing.</a:t>
            </a:r>
            <a:endParaRPr lang="en-US" sz="1350" dirty="0"/>
          </a:p>
        </p:txBody>
      </p:sp>
      <p:sp>
        <p:nvSpPr>
          <p:cNvPr id="25" name="Text 7"/>
          <p:cNvSpPr/>
          <p:nvPr/>
        </p:nvSpPr>
        <p:spPr>
          <a:xfrm>
            <a:off x="876300" y="4008090"/>
            <a:ext cx="288036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Customer Churn</a:t>
            </a:r>
            <a:endParaRPr lang="en-US" sz="1350" dirty="0"/>
          </a:p>
        </p:txBody>
      </p:sp>
      <p:sp>
        <p:nvSpPr>
          <p:cNvPr id="26" name="Text 8"/>
          <p:cNvSpPr/>
          <p:nvPr/>
        </p:nvSpPr>
        <p:spPr>
          <a:xfrm>
            <a:off x="3482876" y="3865215"/>
            <a:ext cx="1283791" cy="502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High</a:t>
            </a:r>
            <a:endParaRPr lang="en-US" sz="1350" dirty="0"/>
          </a:p>
        </p:txBody>
      </p:sp>
      <p:sp>
        <p:nvSpPr>
          <p:cNvPr id="27" name="Text 9"/>
          <p:cNvSpPr/>
          <p:nvPr/>
        </p:nvSpPr>
        <p:spPr>
          <a:xfrm>
            <a:off x="4995267" y="3865215"/>
            <a:ext cx="9729364" cy="502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"War Room" for top 100 accounts &amp; defense kits.</a:t>
            </a:r>
            <a:endParaRPr lang="en-US" sz="1350" dirty="0"/>
          </a:p>
        </p:txBody>
      </p:sp>
      <p:sp>
        <p:nvSpPr>
          <p:cNvPr id="28" name="Text 10"/>
          <p:cNvSpPr/>
          <p:nvPr/>
        </p:nvSpPr>
        <p:spPr>
          <a:xfrm>
            <a:off x="876300" y="4510980"/>
            <a:ext cx="185166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CRM Delay</a:t>
            </a:r>
            <a:endParaRPr lang="en-US" sz="1350" dirty="0"/>
          </a:p>
        </p:txBody>
      </p:sp>
      <p:sp>
        <p:nvSpPr>
          <p:cNvPr id="29" name="Text 11"/>
          <p:cNvSpPr/>
          <p:nvPr/>
        </p:nvSpPr>
        <p:spPr>
          <a:xfrm>
            <a:off x="3482876" y="4368105"/>
            <a:ext cx="1283791" cy="502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High</a:t>
            </a:r>
            <a:endParaRPr lang="en-US" sz="1350" dirty="0"/>
          </a:p>
        </p:txBody>
      </p:sp>
      <p:sp>
        <p:nvSpPr>
          <p:cNvPr id="30" name="Text 12"/>
          <p:cNvSpPr/>
          <p:nvPr/>
        </p:nvSpPr>
        <p:spPr>
          <a:xfrm>
            <a:off x="4995267" y="4368105"/>
            <a:ext cx="9530806" cy="502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Dual migration path &amp; dedicated validation team.</a:t>
            </a:r>
            <a:endParaRPr lang="en-US" sz="1350" dirty="0"/>
          </a:p>
        </p:txBody>
      </p:sp>
      <p:sp>
        <p:nvSpPr>
          <p:cNvPr id="31" name="Text 13"/>
          <p:cNvSpPr/>
          <p:nvPr/>
        </p:nvSpPr>
        <p:spPr>
          <a:xfrm>
            <a:off x="876300" y="5013871"/>
            <a:ext cx="3086100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Comp Discontent</a:t>
            </a:r>
            <a:endParaRPr lang="en-US" sz="1350" dirty="0"/>
          </a:p>
        </p:txBody>
      </p:sp>
      <p:sp>
        <p:nvSpPr>
          <p:cNvPr id="32" name="Text 14"/>
          <p:cNvSpPr/>
          <p:nvPr/>
        </p:nvSpPr>
        <p:spPr>
          <a:xfrm>
            <a:off x="3482876" y="4870996"/>
            <a:ext cx="1283791" cy="502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High</a:t>
            </a:r>
            <a:endParaRPr lang="en-US" sz="1350" dirty="0"/>
          </a:p>
        </p:txBody>
      </p:sp>
      <p:sp>
        <p:nvSpPr>
          <p:cNvPr id="33" name="Text 15"/>
          <p:cNvSpPr/>
          <p:nvPr/>
        </p:nvSpPr>
        <p:spPr>
          <a:xfrm>
            <a:off x="4995267" y="4870996"/>
            <a:ext cx="9398434" cy="5028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"At least equivalent" guarantee for 12 months.</a:t>
            </a:r>
            <a:endParaRPr lang="en-US" sz="1350" dirty="0"/>
          </a:p>
        </p:txBody>
      </p:sp>
      <p:sp>
        <p:nvSpPr>
          <p:cNvPr id="35" name="Holder 5">
            <a:extLst>
              <a:ext uri="{FF2B5EF4-FFF2-40B4-BE49-F238E27FC236}">
                <a16:creationId xmlns:a16="http://schemas.microsoft.com/office/drawing/2014/main" id="{9B8F6618-7367-FA58-F063-2D95AF72B354}"/>
              </a:ext>
            </a:extLst>
          </p:cNvPr>
          <p:cNvSpPr txBox="1">
            <a:spLocks/>
          </p:cNvSpPr>
          <p:nvPr/>
        </p:nvSpPr>
        <p:spPr>
          <a:xfrm>
            <a:off x="300368" y="6424932"/>
            <a:ext cx="4521517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kern="1200" dirty="0">
                <a:solidFill>
                  <a:schemeClr val="bg1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© 100-Day Advisors    MandAPlaybook.com</a:t>
            </a:r>
            <a:endParaRPr lang="en-US" sz="1100" dirty="0">
              <a:solidFill>
                <a:schemeClr val="bg1"/>
              </a:solidFill>
              <a:effectLst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1DD7ACA-07B2-EECA-A8D1-06414E68B8C3}"/>
              </a:ext>
            </a:extLst>
          </p:cNvPr>
          <p:cNvSpPr txBox="1"/>
          <p:nvPr/>
        </p:nvSpPr>
        <p:spPr>
          <a:xfrm>
            <a:off x="11710930" y="637876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880D2F0-3C35-2043-9523-312B774CEF57}" type="slidenum">
              <a:rPr lang="en-US" sz="1100" smtClean="0">
                <a:solidFill>
                  <a:schemeClr val="bg1"/>
                </a:solidFill>
              </a:rPr>
              <a:t>7</a:t>
            </a:fld>
            <a:endParaRPr lang="en-US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" y="762000"/>
            <a:ext cx="11049000" cy="5524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" y="2733675"/>
            <a:ext cx="171450" cy="1905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" y="3181350"/>
            <a:ext cx="190500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" y="3629025"/>
            <a:ext cx="238125" cy="190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4125" y="2181225"/>
            <a:ext cx="5286375" cy="38100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4125" y="2181225"/>
            <a:ext cx="5286375" cy="3810000"/>
          </a:xfrm>
          <a:prstGeom prst="rect">
            <a:avLst/>
          </a:prstGeom>
        </p:spPr>
      </p:pic>
      <p:sp>
        <p:nvSpPr>
          <p:cNvPr id="10" name="Text 0"/>
          <p:cNvSpPr/>
          <p:nvPr/>
        </p:nvSpPr>
        <p:spPr>
          <a:xfrm>
            <a:off x="762000" y="762000"/>
            <a:ext cx="13479517" cy="552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58" dirty="0">
                <a:solidFill>
                  <a:srgbClr val="FFFFFF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Next Steps &amp; Action Items</a:t>
            </a:r>
            <a:endParaRPr lang="en-US" sz="3600" dirty="0"/>
          </a:p>
        </p:txBody>
      </p:sp>
      <p:sp>
        <p:nvSpPr>
          <p:cNvPr id="11" name="Text 1"/>
          <p:cNvSpPr/>
          <p:nvPr/>
        </p:nvSpPr>
        <p:spPr>
          <a:xfrm>
            <a:off x="571500" y="2181225"/>
            <a:ext cx="105156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Priorities for leadership alignment:</a:t>
            </a:r>
            <a:endParaRPr lang="en-US" sz="1500" dirty="0"/>
          </a:p>
        </p:txBody>
      </p:sp>
      <p:sp>
        <p:nvSpPr>
          <p:cNvPr id="12" name="Text 2"/>
          <p:cNvSpPr/>
          <p:nvPr/>
        </p:nvSpPr>
        <p:spPr>
          <a:xfrm>
            <a:off x="913150" y="2676525"/>
            <a:ext cx="8305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Jan </a:t>
            </a:r>
            <a:r>
              <a:rPr lang="en-US" sz="1500" b="1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9:</a:t>
            </a: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 Confirm Taskforce Leads</a:t>
            </a:r>
            <a:endParaRPr lang="en-US" sz="1500" dirty="0"/>
          </a:p>
        </p:txBody>
      </p:sp>
      <p:sp>
        <p:nvSpPr>
          <p:cNvPr id="13" name="Text 3"/>
          <p:cNvSpPr/>
          <p:nvPr/>
        </p:nvSpPr>
        <p:spPr>
          <a:xfrm>
            <a:off x="917210" y="3124200"/>
            <a:ext cx="92202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April 30:  CRM Integrated</a:t>
            </a:r>
            <a:endParaRPr lang="en-US" sz="1500" dirty="0"/>
          </a:p>
        </p:txBody>
      </p:sp>
      <p:sp>
        <p:nvSpPr>
          <p:cNvPr id="14" name="Text 4"/>
          <p:cNvSpPr/>
          <p:nvPr/>
        </p:nvSpPr>
        <p:spPr>
          <a:xfrm>
            <a:off x="904875" y="3571875"/>
            <a:ext cx="72390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 </a:t>
            </a:r>
            <a:r>
              <a:rPr lang="en-US" sz="1500" b="1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April 30:</a:t>
            </a:r>
            <a:r>
              <a:rPr lang="en-US" sz="1500" dirty="0">
                <a:solidFill>
                  <a:srgbClr val="CBD5E1"/>
                </a:solidFill>
                <a:latin typeface="Urbanist" pitchFamily="34" charset="0"/>
                <a:ea typeface="Urbanist" pitchFamily="34" charset="-122"/>
                <a:cs typeface="Urbanist" pitchFamily="34" charset="-120"/>
              </a:rPr>
              <a:t> Finalize Org Structure</a:t>
            </a:r>
            <a:endParaRPr lang="en-US" sz="1500" dirty="0"/>
          </a:p>
        </p:txBody>
      </p:sp>
      <p:sp>
        <p:nvSpPr>
          <p:cNvPr id="15" name="Holder 5">
            <a:extLst>
              <a:ext uri="{FF2B5EF4-FFF2-40B4-BE49-F238E27FC236}">
                <a16:creationId xmlns:a16="http://schemas.microsoft.com/office/drawing/2014/main" id="{AD3F1BF5-1EFC-B418-2202-1F61C919C91A}"/>
              </a:ext>
            </a:extLst>
          </p:cNvPr>
          <p:cNvSpPr txBox="1">
            <a:spLocks/>
          </p:cNvSpPr>
          <p:nvPr/>
        </p:nvSpPr>
        <p:spPr>
          <a:xfrm>
            <a:off x="300368" y="6424932"/>
            <a:ext cx="4521517" cy="1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kern="1200" dirty="0">
                <a:solidFill>
                  <a:schemeClr val="bg1"/>
                </a:solidFill>
                <a:effectLst/>
                <a:ea typeface="Verdana" panose="020B0604030504040204" pitchFamily="34" charset="0"/>
                <a:cs typeface="Verdana" panose="020B0604030504040204" pitchFamily="34" charset="0"/>
              </a:rPr>
              <a:t>© 100-Day Advisors    MandAPlaybook.com</a:t>
            </a:r>
            <a:endParaRPr lang="en-US" sz="1100" dirty="0">
              <a:solidFill>
                <a:schemeClr val="bg1"/>
              </a:solidFill>
              <a:effectLst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6D57C4-E48F-9771-8F6A-1ADE90C5CF14}"/>
              </a:ext>
            </a:extLst>
          </p:cNvPr>
          <p:cNvSpPr txBox="1"/>
          <p:nvPr/>
        </p:nvSpPr>
        <p:spPr>
          <a:xfrm>
            <a:off x="11710930" y="6378766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880D2F0-3C35-2043-9523-312B774CEF57}" type="slidenum">
              <a:rPr lang="en-US" sz="1100" smtClean="0">
                <a:solidFill>
                  <a:schemeClr val="bg1"/>
                </a:solidFill>
              </a:rPr>
              <a:t>8</a:t>
            </a:fld>
            <a:endParaRPr lang="en-US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4687800B-3CC5-C9A1-D165-988CA5C034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6596"/>
            <a:ext cx="12192000" cy="5123356"/>
          </a:xfrm>
          <a:prstGeom prst="rect">
            <a:avLst/>
          </a:prstGeom>
        </p:spPr>
      </p:pic>
      <p:sp>
        <p:nvSpPr>
          <p:cNvPr id="568" name="Google Shape;568;p26"/>
          <p:cNvSpPr txBox="1">
            <a:spLocks noGrp="1"/>
          </p:cNvSpPr>
          <p:nvPr>
            <p:ph type="sldNum" idx="12"/>
          </p:nvPr>
        </p:nvSpPr>
        <p:spPr>
          <a:xfrm>
            <a:off x="5221904" y="3854497"/>
            <a:ext cx="1663479" cy="22141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55440" tIns="27713" rIns="55440" bIns="27713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72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r" rtl="0"/>
            <a:fld id="{00000000-1234-1234-1234-123412341234}" type="slidenum">
              <a:rPr lang="en-US" smtClean="0"/>
              <a:pPr algn="r" rtl="0"/>
              <a:t>9</a:t>
            </a:fld>
            <a:endParaRPr sz="1600" b="1" dirty="0">
              <a:solidFill>
                <a:srgbClr val="A0060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Google Shape;188;p7">
            <a:extLst>
              <a:ext uri="{FF2B5EF4-FFF2-40B4-BE49-F238E27FC236}">
                <a16:creationId xmlns:a16="http://schemas.microsoft.com/office/drawing/2014/main" id="{091C4F9A-85A3-A716-E1C1-12774B62BC4A}"/>
              </a:ext>
            </a:extLst>
          </p:cNvPr>
          <p:cNvSpPr/>
          <p:nvPr/>
        </p:nvSpPr>
        <p:spPr>
          <a:xfrm>
            <a:off x="4795600" y="3154842"/>
            <a:ext cx="2504887" cy="49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9" tIns="45697" rIns="91419" bIns="45697" anchor="ctr" anchorCtr="0">
            <a:noAutofit/>
          </a:bodyPr>
          <a:lstStyle/>
          <a:p>
            <a:pPr algn="ctr" rtl="0"/>
            <a:r>
              <a:rPr lang="en-US" sz="2400" b="1" dirty="0">
                <a:latin typeface="Century Gothic"/>
                <a:ea typeface="Century Gothic"/>
                <a:cs typeface="Century Gothic"/>
                <a:sym typeface="Century Gothic"/>
              </a:rPr>
              <a:t>contact us</a:t>
            </a:r>
            <a:endParaRPr sz="2400" b="1" dirty="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" name="Google Shape;201;p7">
            <a:extLst>
              <a:ext uri="{FF2B5EF4-FFF2-40B4-BE49-F238E27FC236}">
                <a16:creationId xmlns:a16="http://schemas.microsoft.com/office/drawing/2014/main" id="{99047FA9-3381-2902-3BE6-F4C23A14F7DC}"/>
              </a:ext>
            </a:extLst>
          </p:cNvPr>
          <p:cNvSpPr txBox="1"/>
          <p:nvPr/>
        </p:nvSpPr>
        <p:spPr>
          <a:xfrm>
            <a:off x="3325843" y="2130357"/>
            <a:ext cx="5400213" cy="923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994" tIns="45697" rIns="91419" bIns="45697" anchor="ctr" anchorCtr="0">
            <a:spAutoFit/>
          </a:bodyPr>
          <a:lstStyle/>
          <a:p>
            <a:pPr algn="ctr" rtl="0">
              <a:lnSpc>
                <a:spcPct val="90000"/>
              </a:lnSpc>
              <a:buClr>
                <a:schemeClr val="dk1"/>
              </a:buClr>
              <a:buSzPts val="6000"/>
            </a:pPr>
            <a:r>
              <a:rPr lang="en-US" sz="6000" b="1" dirty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thank you</a:t>
            </a:r>
            <a:endParaRPr sz="1092" dirty="0">
              <a:solidFill>
                <a:srgbClr val="00B0F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5A73E6-06C7-BE27-C75B-9A53D07CAD78}"/>
              </a:ext>
            </a:extLst>
          </p:cNvPr>
          <p:cNvSpPr/>
          <p:nvPr/>
        </p:nvSpPr>
        <p:spPr>
          <a:xfrm>
            <a:off x="3023254" y="4914753"/>
            <a:ext cx="3071484" cy="490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   email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GB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61B6280-CA6B-BCAA-BEA2-2736751F8DE3}"/>
              </a:ext>
            </a:extLst>
          </p:cNvPr>
          <p:cNvSpPr/>
          <p:nvPr/>
        </p:nvSpPr>
        <p:spPr>
          <a:xfrm>
            <a:off x="6012347" y="4900242"/>
            <a:ext cx="3316547" cy="490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 </a:t>
            </a:r>
            <a:r>
              <a:rPr lang="en-GB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MandAPlaybook.com</a:t>
            </a:r>
          </a:p>
        </p:txBody>
      </p:sp>
      <p:sp>
        <p:nvSpPr>
          <p:cNvPr id="15" name="Google Shape;172;p9">
            <a:extLst>
              <a:ext uri="{FF2B5EF4-FFF2-40B4-BE49-F238E27FC236}">
                <a16:creationId xmlns:a16="http://schemas.microsoft.com/office/drawing/2014/main" id="{6087880C-FC45-8510-2046-66F1D414C7D9}"/>
              </a:ext>
            </a:extLst>
          </p:cNvPr>
          <p:cNvSpPr/>
          <p:nvPr/>
        </p:nvSpPr>
        <p:spPr>
          <a:xfrm>
            <a:off x="7262340" y="4072498"/>
            <a:ext cx="809773" cy="67155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109696" tIns="54832" rIns="109696" bIns="54832" anchor="ctr" anchorCtr="0">
            <a:noAutofit/>
          </a:bodyPr>
          <a:lstStyle/>
          <a:p>
            <a:pPr algn="ctr"/>
            <a:endParaRPr sz="216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" name="Google Shape;172;p9">
            <a:extLst>
              <a:ext uri="{FF2B5EF4-FFF2-40B4-BE49-F238E27FC236}">
                <a16:creationId xmlns:a16="http://schemas.microsoft.com/office/drawing/2014/main" id="{88769F2C-F73C-6BE5-0128-9BA0F3F84B01}"/>
              </a:ext>
            </a:extLst>
          </p:cNvPr>
          <p:cNvSpPr/>
          <p:nvPr/>
        </p:nvSpPr>
        <p:spPr>
          <a:xfrm>
            <a:off x="4214740" y="4087011"/>
            <a:ext cx="809773" cy="67155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109696" tIns="54832" rIns="109696" bIns="54832" anchor="ctr" anchorCtr="0">
            <a:noAutofit/>
          </a:bodyPr>
          <a:lstStyle/>
          <a:p>
            <a:pPr algn="ctr"/>
            <a:endParaRPr sz="216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7" name="Google Shape;167;p9" descr="Envelope outline">
            <a:extLst>
              <a:ext uri="{FF2B5EF4-FFF2-40B4-BE49-F238E27FC236}">
                <a16:creationId xmlns:a16="http://schemas.microsoft.com/office/drawing/2014/main" id="{032D24FD-26AE-8114-AC78-5568622A7FC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4455" y="4204111"/>
            <a:ext cx="469845" cy="478688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pic>
      <p:pic>
        <p:nvPicPr>
          <p:cNvPr id="18" name="Google Shape;169;p9" descr="@ outline">
            <a:extLst>
              <a:ext uri="{FF2B5EF4-FFF2-40B4-BE49-F238E27FC236}">
                <a16:creationId xmlns:a16="http://schemas.microsoft.com/office/drawing/2014/main" id="{A4AE5D68-C69C-0698-39CD-1248D3A8774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95285" y="4153030"/>
            <a:ext cx="510490" cy="535576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pic>
      <p:pic>
        <p:nvPicPr>
          <p:cNvPr id="20" name="Picture 19" descr="A logo with black text&#10;&#10;Description automatically generated">
            <a:extLst>
              <a:ext uri="{FF2B5EF4-FFF2-40B4-BE49-F238E27FC236}">
                <a16:creationId xmlns:a16="http://schemas.microsoft.com/office/drawing/2014/main" id="{555201E0-6D0C-7AA0-F218-CBBE422D10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5843" y="16819"/>
            <a:ext cx="4854121" cy="17178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DF6233-0DC2-0353-4E22-4E9BE96A5955}"/>
              </a:ext>
            </a:extLst>
          </p:cNvPr>
          <p:cNvSpPr txBox="1"/>
          <p:nvPr/>
        </p:nvSpPr>
        <p:spPr>
          <a:xfrm>
            <a:off x="11630892" y="6511824"/>
            <a:ext cx="3948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1783"/>
                </a:solidFill>
                <a:latin typeface="Montserrat" panose="00000500000000000000" pitchFamily="2" charset="0"/>
              </a:rPr>
              <a:t>11</a:t>
            </a:r>
            <a:endParaRPr lang="en-US" altLang="zh-CN" sz="1200" dirty="0">
              <a:solidFill>
                <a:srgbClr val="001783"/>
              </a:solidFill>
              <a:latin typeface="Montserrat" panose="00000500000000000000" pitchFamily="2" charset="0"/>
              <a:ea typeface="Times New Roman"/>
              <a:cs typeface="Poppins" panose="02000000000000000000" pitchFamily="2" charset="0"/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C6310505-ADA9-393C-1F41-C4B92FC46DD2}"/>
              </a:ext>
            </a:extLst>
          </p:cNvPr>
          <p:cNvSpPr txBox="1">
            <a:spLocks/>
          </p:cNvSpPr>
          <p:nvPr/>
        </p:nvSpPr>
        <p:spPr>
          <a:xfrm>
            <a:off x="8610600" y="6461968"/>
            <a:ext cx="2743200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000" b="0" i="0" kern="1200" spc="0">
                <a:solidFill>
                  <a:schemeClr val="bg1">
                    <a:lumMod val="65000"/>
                  </a:schemeClr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F82BEDF-68CB-494D-95C2-E15CBC927B5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561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417</Words>
  <Application>Microsoft Office PowerPoint</Application>
  <PresentationFormat>Widescreen</PresentationFormat>
  <Paragraphs>98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Century Gothic</vt:lpstr>
      <vt:lpstr>Garamond</vt:lpstr>
      <vt:lpstr>Montserrat</vt:lpstr>
      <vt:lpstr>Poppins</vt:lpstr>
      <vt:lpstr>Times New Roman</vt:lpstr>
      <vt:lpstr>Urbanist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Joseph Aberger</cp:lastModifiedBy>
  <cp:revision>12</cp:revision>
  <dcterms:created xsi:type="dcterms:W3CDTF">2026-03-17T01:15:31Z</dcterms:created>
  <dcterms:modified xsi:type="dcterms:W3CDTF">2026-07-25T18:06:49Z</dcterms:modified>
</cp:coreProperties>
</file>